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69" r:id="rId2"/>
    <p:sldId id="630" r:id="rId3"/>
    <p:sldId id="632" r:id="rId4"/>
    <p:sldId id="633" r:id="rId5"/>
    <p:sldId id="634" r:id="rId6"/>
    <p:sldId id="635" r:id="rId7"/>
    <p:sldId id="636" r:id="rId8"/>
    <p:sldId id="637" r:id="rId9"/>
    <p:sldId id="638" r:id="rId10"/>
    <p:sldId id="639" r:id="rId11"/>
    <p:sldId id="631" r:id="rId12"/>
    <p:sldId id="640" r:id="rId13"/>
    <p:sldId id="642" r:id="rId14"/>
    <p:sldId id="645" r:id="rId15"/>
    <p:sldId id="643" r:id="rId16"/>
    <p:sldId id="644" r:id="rId17"/>
    <p:sldId id="626" r:id="rId18"/>
    <p:sldId id="648" r:id="rId19"/>
    <p:sldId id="647" r:id="rId20"/>
    <p:sldId id="646" r:id="rId21"/>
    <p:sldId id="627" r:id="rId22"/>
    <p:sldId id="651" r:id="rId23"/>
    <p:sldId id="652" r:id="rId24"/>
    <p:sldId id="662" r:id="rId25"/>
    <p:sldId id="654" r:id="rId26"/>
    <p:sldId id="656" r:id="rId27"/>
    <p:sldId id="657" r:id="rId28"/>
    <p:sldId id="659" r:id="rId29"/>
    <p:sldId id="663" r:id="rId30"/>
    <p:sldId id="664" r:id="rId31"/>
    <p:sldId id="665" r:id="rId32"/>
    <p:sldId id="666" r:id="rId33"/>
    <p:sldId id="667" r:id="rId34"/>
  </p:sldIdLst>
  <p:sldSz cx="12192000" cy="6858000"/>
  <p:notesSz cx="6858000" cy="9144000"/>
  <p:embeddedFontLst>
    <p:embeddedFont>
      <p:font typeface="나눔스퀘어OTF" panose="020B0600000101010101" pitchFamily="34" charset="-127"/>
      <p:regular r:id="rId36"/>
      <p:bold r:id="rId37"/>
      <p:italic r:id="rId38"/>
      <p:boldItalic r:id="rId39"/>
    </p:embeddedFont>
    <p:embeddedFont>
      <p:font typeface="NanumSquareOTF ExtraBold" panose="020F0502020204030204" pitchFamily="34" charset="0"/>
      <p:regular r:id="rId40"/>
      <p:bold r:id="rId41"/>
      <p:italic r:id="rId42"/>
      <p:boldItalic r:id="rId43"/>
    </p:embeddedFont>
    <p:embeddedFont>
      <p:font typeface="NanumSquareOTF Light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11" autoAdjust="0"/>
    <p:restoredTop sz="74548"/>
  </p:normalViewPr>
  <p:slideViewPr>
    <p:cSldViewPr snapToGrid="0" showGuides="1">
      <p:cViewPr varScale="1">
        <p:scale>
          <a:sx n="91" d="100"/>
          <a:sy n="91" d="100"/>
        </p:scale>
        <p:origin x="984" y="192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3F732D0B-CAEB-5247-90C9-C117324C1C78}" type="datetimeFigureOut">
              <a:rPr kumimoji="1" lang="ko-KR" altLang="en-US" smtClean="0"/>
              <a:pPr/>
              <a:t>2022. 10. 11.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1C626EBF-5719-A74A-8FB9-5CDFB105651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67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9329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8643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3566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073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61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6617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5917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25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870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832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0269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350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0283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456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0975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1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6616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22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6176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6561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966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6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657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748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8744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388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82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29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791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266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810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7662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AutoNum type="arabicPeriod"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26EBF-5719-A74A-8FB9-5CDFB105651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45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2022. 10. 11.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2022. 10. 11.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7899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Registration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46B8D5F2-0A0B-42D8-BA1D-4DCAAFDAD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8" y="1069143"/>
            <a:ext cx="5215830" cy="37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5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96087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Welcome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" b="2958"/>
          <a:stretch/>
        </p:blipFill>
        <p:spPr>
          <a:xfrm>
            <a:off x="623776" y="176973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DA86AAE0-6F1A-41A5-81DD-AA16FA617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830189"/>
              </p:ext>
            </p:extLst>
          </p:nvPr>
        </p:nvGraphicFramePr>
        <p:xfrm>
          <a:off x="7249847" y="3315398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2E159D-6F73-4C1B-8D22-B0E92E02BD5B}"/>
              </a:ext>
            </a:extLst>
          </p:cNvPr>
          <p:cNvSpPr txBox="1"/>
          <p:nvPr/>
        </p:nvSpPr>
        <p:spPr>
          <a:xfrm>
            <a:off x="9463619" y="4169185"/>
            <a:ext cx="1208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/board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8828E-B669-424D-B9BF-B6E8A2AAF7B4}"/>
              </a:ext>
            </a:extLst>
          </p:cNvPr>
          <p:cNvSpPr txBox="1"/>
          <p:nvPr/>
        </p:nvSpPr>
        <p:spPr>
          <a:xfrm>
            <a:off x="9466377" y="3742291"/>
            <a:ext cx="1149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/login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33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6816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Main Board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37960" y="328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" b="2757"/>
          <a:stretch/>
        </p:blipFill>
        <p:spPr>
          <a:xfrm>
            <a:off x="623776" y="176973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50F5DB19-850D-48A6-82D2-F5FF1026E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59324"/>
              </p:ext>
            </p:extLst>
          </p:nvPr>
        </p:nvGraphicFramePr>
        <p:xfrm>
          <a:off x="7250497" y="2881558"/>
          <a:ext cx="1910358" cy="19840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15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46C17A8-977D-49AB-B0AB-1731D14CDF75}"/>
              </a:ext>
            </a:extLst>
          </p:cNvPr>
          <p:cNvSpPr txBox="1"/>
          <p:nvPr/>
        </p:nvSpPr>
        <p:spPr>
          <a:xfrm>
            <a:off x="9424900" y="4247642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10371-067A-4E1D-BC30-B69E04F4C607}"/>
              </a:ext>
            </a:extLst>
          </p:cNvPr>
          <p:cNvSpPr txBox="1"/>
          <p:nvPr/>
        </p:nvSpPr>
        <p:spPr>
          <a:xfrm>
            <a:off x="9424900" y="4570608"/>
            <a:ext cx="2096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newMemo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32052-19FF-4046-A0A9-360A135D8A7A}"/>
              </a:ext>
            </a:extLst>
          </p:cNvPr>
          <p:cNvSpPr txBox="1"/>
          <p:nvPr/>
        </p:nvSpPr>
        <p:spPr>
          <a:xfrm>
            <a:off x="9424900" y="3230837"/>
            <a:ext cx="175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/combo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13EB4-7785-485F-9658-0922E8B13189}"/>
              </a:ext>
            </a:extLst>
          </p:cNvPr>
          <p:cNvSpPr txBox="1"/>
          <p:nvPr/>
        </p:nvSpPr>
        <p:spPr>
          <a:xfrm>
            <a:off x="9424900" y="3574386"/>
            <a:ext cx="197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deleteMemo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A68FD7-3BA6-4EA5-9B1F-7B55E23D3922}"/>
              </a:ext>
            </a:extLst>
          </p:cNvPr>
          <p:cNvSpPr txBox="1"/>
          <p:nvPr/>
        </p:nvSpPr>
        <p:spPr>
          <a:xfrm>
            <a:off x="9424900" y="3907308"/>
            <a:ext cx="1644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cookie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65434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2584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 Memo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r="2286"/>
          <a:stretch/>
        </p:blipFill>
        <p:spPr>
          <a:xfrm>
            <a:off x="623776" y="1821364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8C64B224-5DC5-4EAA-B716-E8F8A9537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7356"/>
              </p:ext>
            </p:extLst>
          </p:nvPr>
        </p:nvGraphicFramePr>
        <p:xfrm>
          <a:off x="7106155" y="3315789"/>
          <a:ext cx="1910358" cy="104948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656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C5FCD5-BCCE-404A-86AB-8C8FD3FABD7C}"/>
              </a:ext>
            </a:extLst>
          </p:cNvPr>
          <p:cNvSpPr txBox="1"/>
          <p:nvPr/>
        </p:nvSpPr>
        <p:spPr>
          <a:xfrm>
            <a:off x="9358286" y="4108021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/board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CDC96-A88E-46FC-B883-25478AE4239C}"/>
              </a:ext>
            </a:extLst>
          </p:cNvPr>
          <p:cNvSpPr txBox="1"/>
          <p:nvPr/>
        </p:nvSpPr>
        <p:spPr>
          <a:xfrm>
            <a:off x="9358285" y="3711905"/>
            <a:ext cx="204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newMemo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86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89606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 Memo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" b="987"/>
          <a:stretch/>
        </p:blipFill>
        <p:spPr>
          <a:xfrm>
            <a:off x="623776" y="182136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93FEBDF4-1BF9-4869-A185-C881EA7E8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902781"/>
              </p:ext>
            </p:extLst>
          </p:nvPr>
        </p:nvGraphicFramePr>
        <p:xfrm>
          <a:off x="7145344" y="3250474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CD93F98-B787-4DB1-9252-EE280CA52070}"/>
              </a:ext>
            </a:extLst>
          </p:cNvPr>
          <p:cNvSpPr txBox="1"/>
          <p:nvPr/>
        </p:nvSpPr>
        <p:spPr>
          <a:xfrm>
            <a:off x="9345223" y="4061464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/board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F881BA-9774-48D1-834F-70FA5A959D33}"/>
              </a:ext>
            </a:extLst>
          </p:cNvPr>
          <p:cNvSpPr txBox="1"/>
          <p:nvPr/>
        </p:nvSpPr>
        <p:spPr>
          <a:xfrm>
            <a:off x="9345222" y="3665348"/>
            <a:ext cx="198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27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2465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Login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" b="3351"/>
          <a:stretch/>
        </p:blipFill>
        <p:spPr>
          <a:xfrm>
            <a:off x="623776" y="176973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A9922EE4-9342-422B-B061-0117C3D3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55865"/>
              </p:ext>
            </p:extLst>
          </p:nvPr>
        </p:nvGraphicFramePr>
        <p:xfrm>
          <a:off x="7102971" y="3146568"/>
          <a:ext cx="2504301" cy="141039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846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35CCB27-87E6-44DD-98C5-E74A2382A112}"/>
              </a:ext>
            </a:extLst>
          </p:cNvPr>
          <p:cNvSpPr txBox="1"/>
          <p:nvPr/>
        </p:nvSpPr>
        <p:spPr>
          <a:xfrm>
            <a:off x="9848142" y="3883399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C4ED6-F62E-4BAA-83D1-FC869DC65D57}"/>
              </a:ext>
            </a:extLst>
          </p:cNvPr>
          <p:cNvSpPr txBox="1"/>
          <p:nvPr/>
        </p:nvSpPr>
        <p:spPr>
          <a:xfrm>
            <a:off x="9848142" y="3491490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/login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041E3-5841-4697-B825-E727987C5153}"/>
              </a:ext>
            </a:extLst>
          </p:cNvPr>
          <p:cNvSpPr txBox="1"/>
          <p:nvPr/>
        </p:nvSpPr>
        <p:spPr>
          <a:xfrm>
            <a:off x="9848141" y="4275308"/>
            <a:ext cx="941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120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7899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Registration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" b="1440"/>
          <a:stretch/>
        </p:blipFill>
        <p:spPr>
          <a:xfrm>
            <a:off x="623776" y="176973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B1A5D2AD-583C-425D-AC59-D283CD2D8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34081"/>
              </p:ext>
            </p:extLst>
          </p:nvPr>
        </p:nvGraphicFramePr>
        <p:xfrm>
          <a:off x="7191874" y="3276600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46E5CA2-37E8-44AE-9432-A142C194997E}"/>
              </a:ext>
            </a:extLst>
          </p:cNvPr>
          <p:cNvSpPr txBox="1"/>
          <p:nvPr/>
        </p:nvSpPr>
        <p:spPr>
          <a:xfrm>
            <a:off x="9345223" y="4061464"/>
            <a:ext cx="15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GET   /login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C996E-84D8-490D-AACB-4DD539816050}"/>
              </a:ext>
            </a:extLst>
          </p:cNvPr>
          <p:cNvSpPr txBox="1"/>
          <p:nvPr/>
        </p:nvSpPr>
        <p:spPr>
          <a:xfrm>
            <a:off x="9345222" y="3665348"/>
            <a:ext cx="198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 /</a:t>
            </a:r>
            <a:r>
              <a:rPr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53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5238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0EC58AA-D6F9-1647-A813-F400C0BE1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450164"/>
              </p:ext>
            </p:extLst>
          </p:nvPr>
        </p:nvGraphicFramePr>
        <p:xfrm>
          <a:off x="1444161" y="2514261"/>
          <a:ext cx="4270326" cy="2635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326">
                  <a:extLst>
                    <a:ext uri="{9D8B030D-6E8A-4147-A177-3AD203B41FA5}">
                      <a16:colId xmlns:a16="http://schemas.microsoft.com/office/drawing/2014/main" val="634894578"/>
                    </a:ext>
                  </a:extLst>
                </a:gridCol>
              </a:tblGrid>
              <a:tr h="4788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837689"/>
                  </a:ext>
                </a:extLst>
              </a:tr>
              <a:tr h="21570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WRITER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TITLE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CONTENT</a:t>
                      </a:r>
                    </a:p>
                    <a:p>
                      <a:pPr latinLnBrk="1"/>
                      <a:r>
                        <a:rPr lang="en-US" altLang="ko-KR" dirty="0"/>
                        <a:t>IMAGE</a:t>
                      </a:r>
                    </a:p>
                    <a:p>
                      <a:pPr latinLnBrk="1"/>
                      <a:r>
                        <a:rPr lang="en-US" altLang="ko-KR" dirty="0"/>
                        <a:t>CREATED_AT</a:t>
                      </a:r>
                    </a:p>
                    <a:p>
                      <a:pPr latinLnBrk="1"/>
                      <a:r>
                        <a:rPr lang="en-US" altLang="ko-KR" dirty="0"/>
                        <a:t>UPDATED_AT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43510"/>
                  </a:ext>
                </a:extLst>
              </a:tr>
            </a:tbl>
          </a:graphicData>
        </a:graphic>
      </p:graphicFrame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F47C6072-4B70-174C-84EE-686B42088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92258"/>
              </p:ext>
            </p:extLst>
          </p:nvPr>
        </p:nvGraphicFramePr>
        <p:xfrm>
          <a:off x="6477513" y="2514260"/>
          <a:ext cx="4270326" cy="263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326">
                  <a:extLst>
                    <a:ext uri="{9D8B030D-6E8A-4147-A177-3AD203B41FA5}">
                      <a16:colId xmlns:a16="http://schemas.microsoft.com/office/drawing/2014/main" val="634894578"/>
                    </a:ext>
                  </a:extLst>
                </a:gridCol>
              </a:tblGrid>
              <a:tr h="4788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MEMBER_INFO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837689"/>
                  </a:ext>
                </a:extLst>
              </a:tr>
              <a:tr h="21570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M_ID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M_PASSWORD_KEY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M_NAME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M_CREATED_AT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4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91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6552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MEMOS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37960" y="328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" b="2757"/>
          <a:stretch/>
        </p:blipFill>
        <p:spPr>
          <a:xfrm>
            <a:off x="623776" y="1769733"/>
            <a:ext cx="5624624" cy="3946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620F849F-15A6-4CE1-8240-E0ED644E4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399372"/>
              </p:ext>
            </p:extLst>
          </p:nvPr>
        </p:nvGraphicFramePr>
        <p:xfrm>
          <a:off x="7743510" y="2882920"/>
          <a:ext cx="2743200" cy="19840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39051926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15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TITLE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CONTENT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IMAGE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CREATED_AT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UPDATED_AT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907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3769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MEMBER_INFO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테이블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B4D3-FF49-0E4D-9821-15976613B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" b="3351"/>
          <a:stretch/>
        </p:blipFill>
        <p:spPr>
          <a:xfrm>
            <a:off x="1578429" y="1369812"/>
            <a:ext cx="3226381" cy="226394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2CDA4283-07D3-40E5-8707-66D31C41A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861799"/>
              </p:ext>
            </p:extLst>
          </p:nvPr>
        </p:nvGraphicFramePr>
        <p:xfrm>
          <a:off x="5799907" y="2801342"/>
          <a:ext cx="4813664" cy="202538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06832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  <a:gridCol w="2406832">
                  <a:extLst>
                    <a:ext uri="{9D8B030D-6E8A-4147-A177-3AD203B41FA5}">
                      <a16:colId xmlns:a16="http://schemas.microsoft.com/office/drawing/2014/main" val="1339051926"/>
                    </a:ext>
                  </a:extLst>
                </a:gridCol>
              </a:tblGrid>
              <a:tr h="412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380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패스워드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412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M_PASSWORD_KEY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패스워드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_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(for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412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407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M_CREATED_AT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가입날짜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</a:tbl>
          </a:graphicData>
        </a:graphic>
      </p:graphicFrame>
      <p:sp>
        <p:nvSpPr>
          <p:cNvPr id="17" name="AutoShape 2" descr="클라이언트와 서버">
            <a:extLst>
              <a:ext uri="{FF2B5EF4-FFF2-40B4-BE49-F238E27FC236}">
                <a16:creationId xmlns:a16="http://schemas.microsoft.com/office/drawing/2014/main" id="{BC99D2D1-6480-49C0-B8A2-BCE6E570C3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63424" y="30766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98AA6B-2977-46F8-8A36-881225E66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" b="1440"/>
          <a:stretch/>
        </p:blipFill>
        <p:spPr>
          <a:xfrm>
            <a:off x="1578429" y="3852499"/>
            <a:ext cx="3226381" cy="22639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970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129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768884"/>
              </p:ext>
            </p:extLst>
          </p:nvPr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956940"/>
              </p:ext>
            </p:extLst>
          </p:nvPr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317073"/>
              </p:ext>
            </p:extLst>
          </p:nvPr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31179"/>
              </p:ext>
            </p:extLst>
          </p:nvPr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980877"/>
              </p:ext>
            </p:extLst>
          </p:nvPr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45789"/>
              </p:ext>
            </p:extLst>
          </p:nvPr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280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01300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생성 쿼리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0EC58AA-D6F9-1647-A813-F400C0BE1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18274"/>
              </p:ext>
            </p:extLst>
          </p:nvPr>
        </p:nvGraphicFramePr>
        <p:xfrm>
          <a:off x="503646" y="1680555"/>
          <a:ext cx="5393731" cy="3701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731">
                  <a:extLst>
                    <a:ext uri="{9D8B030D-6E8A-4147-A177-3AD203B41FA5}">
                      <a16:colId xmlns:a16="http://schemas.microsoft.com/office/drawing/2014/main" val="634894578"/>
                    </a:ext>
                  </a:extLst>
                </a:gridCol>
              </a:tblGrid>
              <a:tr h="664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837689"/>
                  </a:ext>
                </a:extLst>
              </a:tr>
              <a:tr h="30364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CREATE TABLE MEMOS(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ID INT NOT NULL AUTO_INCREMENT PRIMARY KEY,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WRITER VARCHAR(100) NOT NULL,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TITLE VARCHAR(200) NOT NULL,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CONTENT VARCHAR(500) CHARACTER SET UTF8 NOT NULL,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IMAGE VARCHAR(500) NULL,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CREATED_AT TIMESTAMP NULL DEFAULT NULL,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UPDATED_AT TIMESTAMP NULL DEFAULT NULL);</a:t>
                      </a:r>
                      <a:endParaRPr lang="ko-KR" altLang="en-US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43510"/>
                  </a:ext>
                </a:extLst>
              </a:tr>
            </a:tbl>
          </a:graphicData>
        </a:graphic>
      </p:graphicFrame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F47C6072-4B70-174C-84EE-686B42088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42994"/>
              </p:ext>
            </p:extLst>
          </p:nvPr>
        </p:nvGraphicFramePr>
        <p:xfrm>
          <a:off x="6229309" y="1674025"/>
          <a:ext cx="5459045" cy="370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9045">
                  <a:extLst>
                    <a:ext uri="{9D8B030D-6E8A-4147-A177-3AD203B41FA5}">
                      <a16:colId xmlns:a16="http://schemas.microsoft.com/office/drawing/2014/main" val="634894578"/>
                    </a:ext>
                  </a:extLst>
                </a:gridCol>
              </a:tblGrid>
              <a:tr h="6642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MEMBER_INFO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837689"/>
                  </a:ext>
                </a:extLst>
              </a:tr>
              <a:tr h="30436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CREATE TABLE MEMBER_INFO(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ID INT NOT NULL AUTO_INCREMENT PRIMARY KEY,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M_ID VARCHAR(100) NOT NULL,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 VARCHAR(500) NOT NULL,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M_PASSWORD_KEY VARCHAR(300) NOT NULL,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M_NAME VARCHAR(100) NOT NULL,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M_CREATED_AT TIMESTAMP NULL DEFAULT NULL);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4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691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273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MariaDB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E5D14-E28F-C546-8562-D02088E754DE}"/>
              </a:ext>
            </a:extLst>
          </p:cNvPr>
          <p:cNvSpPr txBox="1"/>
          <p:nvPr/>
        </p:nvSpPr>
        <p:spPr>
          <a:xfrm>
            <a:off x="6209935" y="3134146"/>
            <a:ext cx="5947954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‘show databases’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기존 데이터베이스 확인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‘create database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사용할 데이터베이스 생성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‘show databases’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데이터베이스 생성 확인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‘use board’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사용할 데이터베이스 선택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‘MariaDB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[board]’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변경 확인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B221A0-AD40-4730-80F5-BBA6F22F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61" y="1131137"/>
            <a:ext cx="4431213" cy="7277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98B4E1-0A04-49FA-BFC2-D061D754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37" y="1768779"/>
            <a:ext cx="5608544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62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273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MariaDB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E5D14-E28F-C546-8562-D02088E754DE}"/>
              </a:ext>
            </a:extLst>
          </p:cNvPr>
          <p:cNvSpPr txBox="1"/>
          <p:nvPr/>
        </p:nvSpPr>
        <p:spPr>
          <a:xfrm>
            <a:off x="6216467" y="3274919"/>
            <a:ext cx="5947954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‘show tables’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기존 데이터테이블 확인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‘create table memos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~~’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사용할 테이블 생성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‘create table </a:t>
            </a:r>
            <a:r>
              <a:rPr kumimoji="1"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member_info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~~’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사용할 테이블 생성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‘show tables’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테이블 생성 확인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B221A0-AD40-4730-80F5-BBA6F22F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61" y="1131137"/>
            <a:ext cx="4431213" cy="727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F7EBEC-0CCD-4E2C-99DE-1C8484F6E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84" y="1781148"/>
            <a:ext cx="5642649" cy="45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1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273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MariaDB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B221A0-AD40-4730-80F5-BBA6F22F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61" y="1131137"/>
            <a:ext cx="4431213" cy="727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ACDD6D-1A8D-4F3E-9B83-0111CBD24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85" y="1787080"/>
            <a:ext cx="5684015" cy="4535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F0A604-706C-416D-9EB7-FA9FF853F445}"/>
              </a:ext>
            </a:extLst>
          </p:cNvPr>
          <p:cNvSpPr txBox="1"/>
          <p:nvPr/>
        </p:nvSpPr>
        <p:spPr>
          <a:xfrm>
            <a:off x="6216467" y="3287682"/>
            <a:ext cx="5947954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‘insert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into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memos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~~’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memos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데이터 삽입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‘select *from memos’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삽입 데이터 조회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‘flush privileges’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변경 사항 적용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‘exit’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명령어로 </a:t>
            </a:r>
            <a:r>
              <a:rPr kumimoji="1"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mysql</a:t>
            </a:r>
            <a:r>
              <a:rPr kumimoji="1"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접속 종료</a:t>
            </a:r>
            <a:endParaRPr kumimoji="1"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002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BFCCE-E35D-4E55-B284-B7CDCBBC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54" y="2403298"/>
            <a:ext cx="4648849" cy="381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A88FCF-0B3B-4A12-AE8E-5ADF2FE16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754" y="3269198"/>
            <a:ext cx="3820058" cy="1000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1CB348-69FC-47EB-A16B-145611D5E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716" y="5642792"/>
            <a:ext cx="1000265" cy="333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93E378-DE3F-4E07-9116-2FF55E9F3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301" y="2378314"/>
            <a:ext cx="2929249" cy="3504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16250B-AD22-4FE8-A80A-1AD85933CCBB}"/>
              </a:ext>
            </a:extLst>
          </p:cNvPr>
          <p:cNvSpPr txBox="1"/>
          <p:nvPr/>
        </p:nvSpPr>
        <p:spPr>
          <a:xfrm>
            <a:off x="1389965" y="2027515"/>
            <a:ext cx="437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생성하고자 하는 경로에서 아래 명령어 실행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B96CB-DC29-4058-B286-DF246E3DEFB2}"/>
              </a:ext>
            </a:extLst>
          </p:cNvPr>
          <p:cNvSpPr txBox="1"/>
          <p:nvPr/>
        </p:nvSpPr>
        <p:spPr>
          <a:xfrm>
            <a:off x="3329222" y="1241652"/>
            <a:ext cx="611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사용해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node_board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078D4E-DB80-4660-A8A5-81F5840AE524}"/>
              </a:ext>
            </a:extLst>
          </p:cNvPr>
          <p:cNvSpPr txBox="1"/>
          <p:nvPr/>
        </p:nvSpPr>
        <p:spPr>
          <a:xfrm>
            <a:off x="1402985" y="2855125"/>
            <a:ext cx="2522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폴더 생성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A1AB1-8702-4D10-86B0-A9F92FFB2665}"/>
              </a:ext>
            </a:extLst>
          </p:cNvPr>
          <p:cNvSpPr txBox="1"/>
          <p:nvPr/>
        </p:nvSpPr>
        <p:spPr>
          <a:xfrm>
            <a:off x="1389965" y="4413207"/>
            <a:ext cx="346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생성된 프로젝트 폴더로 경로 이동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AC133E9-1884-45F9-9EAA-171E885FE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408" y="4854206"/>
            <a:ext cx="2105319" cy="2857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75D610-0034-44E2-BF73-75141F581373}"/>
              </a:ext>
            </a:extLst>
          </p:cNvPr>
          <p:cNvSpPr txBox="1"/>
          <p:nvPr/>
        </p:nvSpPr>
        <p:spPr>
          <a:xfrm>
            <a:off x="1402985" y="5275726"/>
            <a:ext cx="2105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 인스톨</a:t>
            </a:r>
          </a:p>
        </p:txBody>
      </p:sp>
    </p:spTree>
    <p:extLst>
      <p:ext uri="{BB962C8B-B14F-4D97-AF65-F5344CB8AC3E}">
        <p14:creationId xmlns:p14="http://schemas.microsoft.com/office/powerpoint/2010/main" val="875492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62D2D1-8600-4286-A430-68621D43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56" y="2463707"/>
            <a:ext cx="5246576" cy="34860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AB3E79-4B2F-4CFD-BB9A-B9543F740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99453"/>
            <a:ext cx="5547474" cy="3414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4A17D7-47CA-4516-B7B1-5F6F437DF192}"/>
              </a:ext>
            </a:extLst>
          </p:cNvPr>
          <p:cNvSpPr txBox="1"/>
          <p:nvPr/>
        </p:nvSpPr>
        <p:spPr>
          <a:xfrm>
            <a:off x="2662460" y="1379326"/>
            <a:ext cx="68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start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서버 실행 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localhost:3000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접속 해 프로젝트가 제대로 실행되는지 테스트</a:t>
            </a:r>
          </a:p>
        </p:txBody>
      </p:sp>
    </p:spTree>
    <p:extLst>
      <p:ext uri="{BB962C8B-B14F-4D97-AF65-F5344CB8AC3E}">
        <p14:creationId xmlns:p14="http://schemas.microsoft.com/office/powerpoint/2010/main" val="3535543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A17D7-47CA-4516-B7B1-5F6F437DF192}"/>
              </a:ext>
            </a:extLst>
          </p:cNvPr>
          <p:cNvSpPr txBox="1"/>
          <p:nvPr/>
        </p:nvSpPr>
        <p:spPr>
          <a:xfrm>
            <a:off x="2695304" y="1398372"/>
            <a:ext cx="638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Routes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폴더에서 기본으로 생성되는 파일 중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users.js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파일은 삭제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521B9F-D8A3-49FA-AC7F-9A7FDD01A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69" y="1966998"/>
            <a:ext cx="16192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823B98-C57D-491A-9E54-514A78F5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07" y="4349870"/>
            <a:ext cx="6754168" cy="333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751889-CF42-4D60-AA6D-5F182A5C0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807" y="5356554"/>
            <a:ext cx="4620270" cy="362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CA981B-0758-4830-8476-73883021EA88}"/>
              </a:ext>
            </a:extLst>
          </p:cNvPr>
          <p:cNvSpPr txBox="1"/>
          <p:nvPr/>
        </p:nvSpPr>
        <p:spPr>
          <a:xfrm>
            <a:off x="1067852" y="3288934"/>
            <a:ext cx="756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app.js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/users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라우터로 연결해주는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requires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코드와 바인딩 코드도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지워줌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1C1AE4-51F6-48CF-80F9-038C0651CA40}"/>
              </a:ext>
            </a:extLst>
          </p:cNvPr>
          <p:cNvSpPr txBox="1"/>
          <p:nvPr/>
        </p:nvSpPr>
        <p:spPr>
          <a:xfrm>
            <a:off x="1067852" y="3903273"/>
            <a:ext cx="78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번줄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F661F-8EC0-4254-80B5-B0436EE9E2F9}"/>
              </a:ext>
            </a:extLst>
          </p:cNvPr>
          <p:cNvSpPr txBox="1"/>
          <p:nvPr/>
        </p:nvSpPr>
        <p:spPr>
          <a:xfrm>
            <a:off x="1067852" y="4974958"/>
            <a:ext cx="103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23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번줄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731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5B1FEF-EE69-4E93-99EB-5E66BAE8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5" y="1593670"/>
            <a:ext cx="3251118" cy="43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D7E97C0D-07EC-4699-B6A7-9130FC346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0377" y="2160184"/>
            <a:ext cx="7306123" cy="264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요청을 받을 때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Route에서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DB 스크립트를 요청해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MySQL에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접속하고 필요한 데이터 조회, 삽입, 수정, 삭제 등을 수행한 후 결과와 데이터를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Route로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반환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Route는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반환받은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결과를 필요에 따라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출력하는 형태로 구현할 예정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이를 위해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접속을 전담할 db.js 생성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필요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.js 파일을 생성하기에 앞서,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MySQL과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통신할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모듈을 아래의 명령어로 설치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3778DC-F1A0-4821-BBFC-56850098F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60" y="5227968"/>
            <a:ext cx="2762636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8152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50A7CD-730C-46B9-9044-883AB85D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30" y="1771622"/>
            <a:ext cx="5017019" cy="1657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3FF041-2D68-4235-A8C2-746804237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30" y="4178059"/>
            <a:ext cx="2543530" cy="304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B47BB4-87DF-4B8A-B8DD-EB380006B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930" y="4636898"/>
            <a:ext cx="5017019" cy="1448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0B6ACC-1F57-44C8-8BA7-602D53A5871D}"/>
              </a:ext>
            </a:extLst>
          </p:cNvPr>
          <p:cNvSpPr txBox="1"/>
          <p:nvPr/>
        </p:nvSpPr>
        <p:spPr>
          <a:xfrm>
            <a:off x="3303087" y="131516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Port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8C99D-5986-4B10-93DE-E2BEA68B7CE3}"/>
              </a:ext>
            </a:extLst>
          </p:cNvPr>
          <p:cNvSpPr txBox="1"/>
          <p:nvPr/>
        </p:nvSpPr>
        <p:spPr>
          <a:xfrm>
            <a:off x="3303087" y="3731729"/>
            <a:ext cx="183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nodemon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2748559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1116874" y="2873828"/>
            <a:ext cx="577378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db.js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boardPage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board.ejs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db.js)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firstPage.ejs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페이지 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firstPage.ejs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245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B5491BA-8B96-408C-9C76-1A55F6AE7949}"/>
              </a:ext>
            </a:extLst>
          </p:cNvPr>
          <p:cNvSpPr txBox="1"/>
          <p:nvPr/>
        </p:nvSpPr>
        <p:spPr>
          <a:xfrm>
            <a:off x="411985" y="320756"/>
            <a:ext cx="2129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 구조</a:t>
            </a:r>
          </a:p>
        </p:txBody>
      </p:sp>
    </p:spTree>
    <p:extLst>
      <p:ext uri="{BB962C8B-B14F-4D97-AF65-F5344CB8AC3E}">
        <p14:creationId xmlns:p14="http://schemas.microsoft.com/office/powerpoint/2010/main" val="1028860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979714" y="2612571"/>
            <a:ext cx="6936377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 메모 페이지 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(index.js(GET),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newMemo.ejs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업데이트 메모 만들기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(index.js(GET), db.js,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updateMemo.jes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 메모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메모 수정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메모 삭제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(index.js(POST), db.js)</a:t>
            </a:r>
          </a:p>
        </p:txBody>
      </p:sp>
    </p:spTree>
    <p:extLst>
      <p:ext uri="{BB962C8B-B14F-4D97-AF65-F5344CB8AC3E}">
        <p14:creationId xmlns:p14="http://schemas.microsoft.com/office/powerpoint/2010/main" val="1927922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979714" y="2612571"/>
            <a:ext cx="9777549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post.js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(app.js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추가정보 필요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multer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path fs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newMemo.ejs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updateMemo.ejs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경로 변경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+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enctype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="multipart/form-data“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Search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board.ejs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index.js(POST), db.js)</a:t>
            </a:r>
          </a:p>
        </p:txBody>
      </p:sp>
    </p:spTree>
    <p:extLst>
      <p:ext uri="{BB962C8B-B14F-4D97-AF65-F5344CB8AC3E}">
        <p14:creationId xmlns:p14="http://schemas.microsoft.com/office/powerpoint/2010/main" val="2387181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1214846" y="2704011"/>
            <a:ext cx="498348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login.ejs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index.js, db.js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Registration.ejs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index.js (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install crypto), db.js</a:t>
            </a:r>
          </a:p>
        </p:txBody>
      </p:sp>
    </p:spTree>
    <p:extLst>
      <p:ext uri="{BB962C8B-B14F-4D97-AF65-F5344CB8AC3E}">
        <p14:creationId xmlns:p14="http://schemas.microsoft.com/office/powerpoint/2010/main" val="73725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1208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Express 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5B4CF-9EB4-42C7-9ADC-87E1984EC963}"/>
              </a:ext>
            </a:extLst>
          </p:cNvPr>
          <p:cNvSpPr txBox="1"/>
          <p:nvPr/>
        </p:nvSpPr>
        <p:spPr>
          <a:xfrm>
            <a:off x="1214846" y="2704011"/>
            <a:ext cx="4983480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npm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I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dotenv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jsonwebtoken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App.js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추가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Module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json-response.js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생성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Login.ejs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regis.ejs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axios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로그아웃 기능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board.ejs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8655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7AE-0898-4625-A996-C94246D6B704}"/>
              </a:ext>
            </a:extLst>
          </p:cNvPr>
          <p:cNvSpPr txBox="1"/>
          <p:nvPr/>
        </p:nvSpPr>
        <p:spPr>
          <a:xfrm>
            <a:off x="411985" y="320756"/>
            <a:ext cx="2129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 구조</a:t>
            </a:r>
          </a:p>
        </p:txBody>
      </p:sp>
    </p:spTree>
    <p:extLst>
      <p:ext uri="{BB962C8B-B14F-4D97-AF65-F5344CB8AC3E}">
        <p14:creationId xmlns:p14="http://schemas.microsoft.com/office/powerpoint/2010/main" val="242048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98357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Welcome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C1CA16C8-7023-4E6A-87B5-DC04748CD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17" y="2307789"/>
            <a:ext cx="5108078" cy="31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0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4580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Main Board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FF145776-ACD2-40C8-B165-CD5A5E3CE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37" y="1678311"/>
            <a:ext cx="6051472" cy="44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2584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New Memo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1CDE2CA-A79B-4591-A6A2-029E89DAF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01" y="113793"/>
            <a:ext cx="4798660" cy="41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1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89606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 Memo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9719FCE0-7111-44DA-B207-366D942E7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37" y="2362487"/>
            <a:ext cx="4565274" cy="40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2465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Login Page</a:t>
            </a:r>
            <a:endParaRPr kumimoji="1" lang="ko-KR" altLang="en-US" sz="3200" b="1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88659" y="2097119"/>
            <a:ext cx="7024047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565845" y="182880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57302-02DC-4C4C-B038-644DC96DF18B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AutoShape 2" descr="클라이언트와 서버">
            <a:extLst>
              <a:ext uri="{FF2B5EF4-FFF2-40B4-BE49-F238E27FC236}">
                <a16:creationId xmlns:a16="http://schemas.microsoft.com/office/drawing/2014/main" id="{313B986F-2838-2149-B37F-960BF1E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36697A6-9295-4426-9739-F15C46F83472}"/>
              </a:ext>
            </a:extLst>
          </p:cNvPr>
          <p:cNvGraphicFramePr>
            <a:graphicFrameLocks noGrp="1"/>
          </p:cNvGraphicFramePr>
          <p:nvPr/>
        </p:nvGraphicFramePr>
        <p:xfrm>
          <a:off x="3435348" y="3371322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C31C432-D284-48F8-9258-28C794DFE8ED}"/>
              </a:ext>
            </a:extLst>
          </p:cNvPr>
          <p:cNvGraphicFramePr>
            <a:graphicFrameLocks noGrp="1"/>
          </p:cNvGraphicFramePr>
          <p:nvPr/>
        </p:nvGraphicFramePr>
        <p:xfrm>
          <a:off x="6244422" y="2810584"/>
          <a:ext cx="1910358" cy="21461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Delete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Logout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  <a:tr h="337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62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 Memo Page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8374674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340DDD9-3AFF-4559-82E6-47DA8CB3ECEF}"/>
              </a:ext>
            </a:extLst>
          </p:cNvPr>
          <p:cNvGraphicFramePr>
            <a:graphicFrameLocks noGrp="1"/>
          </p:cNvGraphicFramePr>
          <p:nvPr/>
        </p:nvGraphicFramePr>
        <p:xfrm>
          <a:off x="597668" y="4361414"/>
          <a:ext cx="2504301" cy="15034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04301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Welcome Page(back)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2981985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A85B0DBC-C7B6-4774-BD89-10DDC92897A7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2026549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New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Memo</a:t>
                      </a:r>
                      <a:r>
                        <a:rPr lang="ko-KR" altLang="en-US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Write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E12A607F-3D89-4C39-B35A-CDC10844071C}"/>
              </a:ext>
            </a:extLst>
          </p:cNvPr>
          <p:cNvGraphicFramePr>
            <a:graphicFrameLocks noGrp="1"/>
          </p:cNvGraphicFramePr>
          <p:nvPr/>
        </p:nvGraphicFramePr>
        <p:xfrm>
          <a:off x="8752674" y="4675675"/>
          <a:ext cx="1910358" cy="11615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Memo Page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Update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E417827E-6CED-46A6-AE90-8C1FFCEBCB7E}"/>
              </a:ext>
            </a:extLst>
          </p:cNvPr>
          <p:cNvGraphicFramePr>
            <a:graphicFrameLocks noGrp="1"/>
          </p:cNvGraphicFramePr>
          <p:nvPr/>
        </p:nvGraphicFramePr>
        <p:xfrm>
          <a:off x="1006611" y="1836322"/>
          <a:ext cx="1910358" cy="11696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0358">
                  <a:extLst>
                    <a:ext uri="{9D8B030D-6E8A-4147-A177-3AD203B41FA5}">
                      <a16:colId xmlns:a16="http://schemas.microsoft.com/office/drawing/2014/main" val="3873193627"/>
                    </a:ext>
                  </a:extLst>
                </a:gridCol>
              </a:tblGrid>
              <a:tr h="349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Registration</a:t>
                      </a:r>
                      <a:endParaRPr lang="ko-KR" altLang="en-US" sz="1400" b="1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469422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Join function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26890299"/>
                  </a:ext>
                </a:extLst>
              </a:tr>
              <a:tr h="3419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</a:t>
                      </a: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3739488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3D039B-CD32-4BD2-A944-1ED42F87A00E}"/>
              </a:ext>
            </a:extLst>
          </p:cNvPr>
          <p:cNvCxnSpPr/>
          <p:nvPr/>
        </p:nvCxnSpPr>
        <p:spPr>
          <a:xfrm flipH="1">
            <a:off x="2201091" y="3905794"/>
            <a:ext cx="1116875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76D703-7A92-4890-AF62-E113B0794B30}"/>
              </a:ext>
            </a:extLst>
          </p:cNvPr>
          <p:cNvCxnSpPr/>
          <p:nvPr/>
        </p:nvCxnSpPr>
        <p:spPr>
          <a:xfrm>
            <a:off x="5551714" y="392538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C3C6E2-9B04-497A-AE8C-355AB5154EBE}"/>
              </a:ext>
            </a:extLst>
          </p:cNvPr>
          <p:cNvCxnSpPr/>
          <p:nvPr/>
        </p:nvCxnSpPr>
        <p:spPr>
          <a:xfrm>
            <a:off x="1861457" y="3188113"/>
            <a:ext cx="0" cy="92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21F0FC-B112-4690-A09C-B8C03EC26975}"/>
              </a:ext>
            </a:extLst>
          </p:cNvPr>
          <p:cNvCxnSpPr/>
          <p:nvPr/>
        </p:nvCxnSpPr>
        <p:spPr>
          <a:xfrm flipV="1">
            <a:off x="1541417" y="3188113"/>
            <a:ext cx="0" cy="90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9911DC-7E5C-42E8-993E-38B1EBB5236E}"/>
              </a:ext>
            </a:extLst>
          </p:cNvPr>
          <p:cNvCxnSpPr/>
          <p:nvPr/>
        </p:nvCxnSpPr>
        <p:spPr>
          <a:xfrm flipV="1">
            <a:off x="2201091" y="3703320"/>
            <a:ext cx="102543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C102C5-A820-4DC4-839C-544513278D1B}"/>
              </a:ext>
            </a:extLst>
          </p:cNvPr>
          <p:cNvCxnSpPr/>
          <p:nvPr/>
        </p:nvCxnSpPr>
        <p:spPr>
          <a:xfrm flipH="1">
            <a:off x="5551714" y="4199709"/>
            <a:ext cx="39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938B-C0FC-46D9-B9AB-05DB017F440B}"/>
              </a:ext>
            </a:extLst>
          </p:cNvPr>
          <p:cNvCxnSpPr/>
          <p:nvPr/>
        </p:nvCxnSpPr>
        <p:spPr>
          <a:xfrm flipH="1">
            <a:off x="8262257" y="2749731"/>
            <a:ext cx="303588" cy="25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6BF50B-BEE0-46D6-B9EE-C5C1C4CC4908}"/>
              </a:ext>
            </a:extLst>
          </p:cNvPr>
          <p:cNvCxnSpPr/>
          <p:nvPr/>
        </p:nvCxnSpPr>
        <p:spPr>
          <a:xfrm flipV="1">
            <a:off x="8373291" y="3056709"/>
            <a:ext cx="306978" cy="21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3E0B5D-3A60-411C-A29E-9BBDE3EFDB18}"/>
              </a:ext>
            </a:extLst>
          </p:cNvPr>
          <p:cNvCxnSpPr>
            <a:cxnSpLocks/>
          </p:cNvCxnSpPr>
          <p:nvPr/>
        </p:nvCxnSpPr>
        <p:spPr>
          <a:xfrm>
            <a:off x="8066314" y="5133703"/>
            <a:ext cx="391886" cy="2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F1E239-3221-499B-8B6D-B34EA4E265FF}"/>
              </a:ext>
            </a:extLst>
          </p:cNvPr>
          <p:cNvCxnSpPr>
            <a:cxnSpLocks/>
          </p:cNvCxnSpPr>
          <p:nvPr/>
        </p:nvCxnSpPr>
        <p:spPr>
          <a:xfrm flipH="1" flipV="1">
            <a:off x="7870371" y="5290457"/>
            <a:ext cx="450669" cy="30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F201839A-ED3A-4A54-8F0B-11749FF23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7" y="2621023"/>
            <a:ext cx="5084032" cy="382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1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4973</TotalTime>
  <Words>1585</Words>
  <Application>Microsoft Macintosh PowerPoint</Application>
  <PresentationFormat>와이드스크린</PresentationFormat>
  <Paragraphs>474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나눔스퀘어OTF</vt:lpstr>
      <vt:lpstr>Arial</vt:lpstr>
      <vt:lpstr>NanumSquareOTF Light</vt:lpstr>
      <vt:lpstr>NanumSquareOTF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김규리(***9***007)</cp:lastModifiedBy>
  <cp:revision>149</cp:revision>
  <dcterms:created xsi:type="dcterms:W3CDTF">2021-08-09T07:59:48Z</dcterms:created>
  <dcterms:modified xsi:type="dcterms:W3CDTF">2022-10-11T07:34:14Z</dcterms:modified>
</cp:coreProperties>
</file>